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0" r:id="rId5"/>
    <p:sldId id="258" r:id="rId6"/>
    <p:sldId id="261" r:id="rId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53998-9393-4082-8A99-41D132D53E78}" type="datetimeFigureOut">
              <a:rPr lang="zh-TW" altLang="en-US" smtClean="0"/>
              <a:t>2013/5/24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9842B-86B6-4559-B165-1B034FC9BD8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7109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53998-9393-4082-8A99-41D132D53E78}" type="datetimeFigureOut">
              <a:rPr lang="zh-TW" altLang="en-US" smtClean="0"/>
              <a:t>2013/5/24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9842B-86B6-4559-B165-1B034FC9BD8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1171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53998-9393-4082-8A99-41D132D53E78}" type="datetimeFigureOut">
              <a:rPr lang="zh-TW" altLang="en-US" smtClean="0"/>
              <a:t>2013/5/24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9842B-86B6-4559-B165-1B034FC9BD8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1232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53998-9393-4082-8A99-41D132D53E78}" type="datetimeFigureOut">
              <a:rPr lang="zh-TW" altLang="en-US" smtClean="0"/>
              <a:t>2013/5/24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9842B-86B6-4559-B165-1B034FC9BD8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2996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53998-9393-4082-8A99-41D132D53E78}" type="datetimeFigureOut">
              <a:rPr lang="zh-TW" altLang="en-US" smtClean="0"/>
              <a:t>2013/5/24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9842B-86B6-4559-B165-1B034FC9BD8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1505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53998-9393-4082-8A99-41D132D53E78}" type="datetimeFigureOut">
              <a:rPr lang="zh-TW" altLang="en-US" smtClean="0"/>
              <a:t>2013/5/24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9842B-86B6-4559-B165-1B034FC9BD8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7275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53998-9393-4082-8A99-41D132D53E78}" type="datetimeFigureOut">
              <a:rPr lang="zh-TW" altLang="en-US" smtClean="0"/>
              <a:t>2013/5/24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9842B-86B6-4559-B165-1B034FC9BD8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09951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53998-9393-4082-8A99-41D132D53E78}" type="datetimeFigureOut">
              <a:rPr lang="zh-TW" altLang="en-US" smtClean="0"/>
              <a:t>2013/5/24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9842B-86B6-4559-B165-1B034FC9BD8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2789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53998-9393-4082-8A99-41D132D53E78}" type="datetimeFigureOut">
              <a:rPr lang="zh-TW" altLang="en-US" smtClean="0"/>
              <a:t>2013/5/24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9842B-86B6-4559-B165-1B034FC9BD8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041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53998-9393-4082-8A99-41D132D53E78}" type="datetimeFigureOut">
              <a:rPr lang="zh-TW" altLang="en-US" smtClean="0"/>
              <a:t>2013/5/24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9842B-86B6-4559-B165-1B034FC9BD8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0549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53998-9393-4082-8A99-41D132D53E78}" type="datetimeFigureOut">
              <a:rPr lang="zh-TW" altLang="en-US" smtClean="0"/>
              <a:t>2013/5/24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9842B-86B6-4559-B165-1B034FC9BD8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0002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853998-9393-4082-8A99-41D132D53E78}" type="datetimeFigureOut">
              <a:rPr lang="zh-TW" altLang="en-US" smtClean="0"/>
              <a:t>2013/5/24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59842B-86B6-4559-B165-1B034FC9BD8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1534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消除到期日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best </a:t>
            </a:r>
            <a:r>
              <a:rPr lang="en-US" altLang="zh-TW" dirty="0" err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repsonse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function</a:t>
            </a:r>
            <a:b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的方法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0955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原本方法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lvl="0"/>
                <a:r>
                  <a:rPr lang="zh-TW" altLang="en-US" sz="2000" dirty="0" smtClean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已知到期</a:t>
                </a:r>
                <a:r>
                  <a:rPr lang="zh-TW" altLang="en-US" sz="2000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日的最佳轉換比例</a:t>
                </a:r>
                <a:r>
                  <a:rPr lang="el-GR" altLang="zh-TW" sz="2000" dirty="0">
                    <a:solidFill>
                      <a:prstClr val="black"/>
                    </a:solidFill>
                    <a:ea typeface="標楷體" pitchFamily="65" charset="-120"/>
                  </a:rPr>
                  <a:t>α</a:t>
                </a:r>
                <a:r>
                  <a:rPr lang="zh-TW" altLang="en-US" sz="2000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、</a:t>
                </a:r>
                <a:r>
                  <a:rPr lang="el-GR" altLang="zh-TW" sz="2000" dirty="0">
                    <a:solidFill>
                      <a:prstClr val="black"/>
                    </a:solidFill>
                    <a:ea typeface="標楷體" pitchFamily="65" charset="-120"/>
                  </a:rPr>
                  <a:t>β</a:t>
                </a:r>
                <a:r>
                  <a:rPr lang="zh-TW" altLang="en-US" sz="2000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可以表示為</a:t>
                </a:r>
                <a:endParaRPr lang="en-US" altLang="zh-TW" sz="2000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endParaRPr>
              </a:p>
              <a:p>
                <a:pPr marL="0" lvl="0" indent="0">
                  <a:buNone/>
                </a:pPr>
                <a:r>
                  <a:rPr lang="zh-TW" altLang="en-US" sz="2200" dirty="0">
                    <a:solidFill>
                      <a:prstClr val="black"/>
                    </a:solidFill>
                  </a:rPr>
                  <a:t> </a:t>
                </a:r>
                <a:r>
                  <a:rPr lang="zh-TW" altLang="en-US" sz="2200" dirty="0">
                    <a:solidFill>
                      <a:prstClr val="black"/>
                    </a:solidFill>
                  </a:rPr>
                  <a:t>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sz="22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α</m:t>
                    </m:r>
                    <m:r>
                      <a:rPr lang="en-US" altLang="zh-TW" sz="22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altLang="zh-TW" sz="22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2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sz="22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2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zh-TW" altLang="en-US" sz="22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𝛼</m:t>
                            </m:r>
                          </m:sub>
                        </m:sSub>
                        <m:r>
                          <a:rPr lang="en-US" altLang="zh-TW" sz="2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altLang="zh-TW" sz="22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altLang="zh-TW" sz="22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22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altLang="zh-TW" sz="2200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  <m:t>𝑄</m:t>
                                    </m:r>
                                  </m:e>
                                  <m:sub>
                                    <m:r>
                                      <a:rPr lang="zh-TW" altLang="en-US" sz="2200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  <m:t>𝛼</m:t>
                                    </m:r>
                                  </m:sub>
                                </m:sSub>
                                <m:r>
                                  <a:rPr lang="en-US" altLang="zh-TW" sz="22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altLang="zh-TW" sz="22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TW" sz="22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−4</m:t>
                            </m:r>
                            <m:sSub>
                              <m:sSubPr>
                                <m:ctrlPr>
                                  <a:rPr lang="en-US" altLang="zh-TW" sz="22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zh-TW" altLang="en-US" sz="22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𝛼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TW" sz="22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𝑄</m:t>
                                </m:r>
                              </m:e>
                              <m:sub>
                                <m:r>
                                  <a:rPr lang="zh-TW" altLang="en-US" sz="22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𝛼</m:t>
                                </m:r>
                              </m:sub>
                            </m:sSub>
                          </m:e>
                        </m:rad>
                      </m:num>
                      <m:den>
                        <m:r>
                          <a:rPr lang="en-US" altLang="zh-TW" sz="2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  <m:sSub>
                          <m:sSubPr>
                            <m:ctrlPr>
                              <a:rPr lang="en-US" altLang="zh-TW" sz="22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2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zh-TW" altLang="en-US" sz="22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𝛼</m:t>
                            </m:r>
                          </m:sub>
                        </m:sSub>
                      </m:den>
                    </m:f>
                    <m:r>
                      <a:rPr lang="en-US" altLang="zh-TW" sz="2200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en-US" altLang="zh-TW" sz="2200" i="1">
                        <a:solidFill>
                          <a:prstClr val="black"/>
                        </a:solidFill>
                        <a:latin typeface="Cambria Math"/>
                      </a:rPr>
                      <m:t>𝑓</m:t>
                    </m:r>
                    <m:r>
                      <a:rPr lang="en-US" altLang="zh-TW" sz="2200" i="1">
                        <a:solidFill>
                          <a:prstClr val="black"/>
                        </a:solidFill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altLang="zh-TW" sz="22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𝐴</m:t>
                        </m:r>
                      </m:sub>
                    </m:sSub>
                    <m:r>
                      <a:rPr lang="en-US" altLang="zh-TW" sz="2200" i="1">
                        <a:solidFill>
                          <a:prstClr val="black"/>
                        </a:solidFill>
                        <a:latin typeface="Cambria Math"/>
                      </a:rPr>
                      <m:t>,</m:t>
                    </m:r>
                    <m:r>
                      <a:rPr lang="zh-TW" altLang="en-US" sz="2200" i="1">
                        <a:solidFill>
                          <a:prstClr val="black"/>
                        </a:solidFill>
                        <a:latin typeface="Cambria Math"/>
                      </a:rPr>
                      <m:t>𝛽</m:t>
                    </m:r>
                    <m:r>
                      <a:rPr lang="en-US" altLang="zh-TW" sz="2200" i="1">
                        <a:solidFill>
                          <a:prstClr val="black"/>
                        </a:solidFill>
                        <a:latin typeface="Cambria Math"/>
                      </a:rPr>
                      <m:t>,</m:t>
                    </m:r>
                    <m:r>
                      <a:rPr lang="en-US" altLang="zh-TW" sz="2200" i="1">
                        <a:solidFill>
                          <a:prstClr val="black"/>
                        </a:solidFill>
                        <a:latin typeface="Cambria Math"/>
                      </a:rPr>
                      <m:t>𝑎</m:t>
                    </m:r>
                    <m:r>
                      <a:rPr lang="en-US" altLang="zh-TW" sz="2200" i="1">
                        <a:solidFill>
                          <a:prstClr val="black"/>
                        </a:solidFill>
                        <a:latin typeface="Cambria Math"/>
                      </a:rPr>
                      <m:t>,</m:t>
                    </m:r>
                    <m:r>
                      <a:rPr lang="en-US" altLang="zh-TW" sz="2200" i="1">
                        <a:solidFill>
                          <a:prstClr val="black"/>
                        </a:solidFill>
                        <a:latin typeface="Cambria Math"/>
                      </a:rPr>
                      <m:t>𝑏</m:t>
                    </m:r>
                    <m:r>
                      <a:rPr lang="en-US" altLang="zh-TW" sz="2200" i="1">
                        <a:solidFill>
                          <a:prstClr val="black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US" altLang="zh-TW" sz="2200" dirty="0">
                  <a:solidFill>
                    <a:prstClr val="black"/>
                  </a:solidFill>
                </a:endParaRPr>
              </a:p>
              <a:p>
                <a:pPr marL="0" lvl="0" indent="0">
                  <a:buNone/>
                </a:pPr>
                <a:r>
                  <a:rPr lang="en-US" altLang="zh-TW" sz="2200" dirty="0">
                    <a:solidFill>
                      <a:prstClr val="black"/>
                    </a:solidFill>
                  </a:rPr>
                  <a:t> </a:t>
                </a:r>
                <a:r>
                  <a:rPr lang="en-US" altLang="zh-TW" sz="2200" dirty="0">
                    <a:solidFill>
                      <a:prstClr val="black"/>
                    </a:solidFill>
                  </a:rPr>
                  <a:t>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sz="22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β</m:t>
                    </m:r>
                    <m:r>
                      <a:rPr lang="en-US" altLang="zh-TW" sz="22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altLang="zh-TW" sz="22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2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sz="22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2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zh-TW" altLang="en-US" sz="22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𝛽</m:t>
                            </m:r>
                          </m:sub>
                        </m:sSub>
                        <m:r>
                          <a:rPr lang="en-US" altLang="zh-TW" sz="2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altLang="zh-TW" sz="22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altLang="zh-TW" sz="22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22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altLang="zh-TW" sz="2200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  <m:t>𝑄</m:t>
                                    </m:r>
                                  </m:e>
                                  <m:sub>
                                    <m:r>
                                      <a:rPr lang="zh-TW" altLang="en-US" sz="2200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  <m:t>𝛽</m:t>
                                    </m:r>
                                  </m:sub>
                                </m:sSub>
                                <m:r>
                                  <a:rPr lang="en-US" altLang="zh-TW" sz="22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altLang="zh-TW" sz="22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TW" sz="22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−4</m:t>
                            </m:r>
                            <m:sSub>
                              <m:sSubPr>
                                <m:ctrlPr>
                                  <a:rPr lang="en-US" altLang="zh-TW" sz="22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zh-TW" altLang="en-US" sz="22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𝛽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TW" sz="22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𝑄</m:t>
                                </m:r>
                              </m:e>
                              <m:sub>
                                <m:r>
                                  <a:rPr lang="zh-TW" altLang="en-US" sz="22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𝛽</m:t>
                                </m:r>
                              </m:sub>
                            </m:sSub>
                          </m:e>
                        </m:rad>
                      </m:num>
                      <m:den>
                        <m:r>
                          <a:rPr lang="en-US" altLang="zh-TW" sz="2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  <m:sSub>
                          <m:sSubPr>
                            <m:ctrlPr>
                              <a:rPr lang="en-US" altLang="zh-TW" sz="22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2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zh-TW" altLang="en-US" sz="22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𝛽</m:t>
                            </m:r>
                          </m:sub>
                        </m:sSub>
                      </m:den>
                    </m:f>
                    <m:r>
                      <a:rPr lang="en-US" altLang="zh-TW" sz="2200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en-US" altLang="zh-TW" sz="2200" i="1">
                        <a:solidFill>
                          <a:prstClr val="black"/>
                        </a:solidFill>
                        <a:latin typeface="Cambria Math"/>
                      </a:rPr>
                      <m:t>𝑔</m:t>
                    </m:r>
                    <m:r>
                      <a:rPr lang="en-US" altLang="zh-TW" sz="2200" i="1">
                        <a:solidFill>
                          <a:prstClr val="black"/>
                        </a:solidFill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altLang="zh-TW" sz="22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𝐴</m:t>
                        </m:r>
                      </m:sub>
                    </m:sSub>
                    <m:r>
                      <a:rPr lang="en-US" altLang="zh-TW" sz="2200" i="1">
                        <a:solidFill>
                          <a:prstClr val="black"/>
                        </a:solidFill>
                        <a:latin typeface="Cambria Math"/>
                      </a:rPr>
                      <m:t>,</m:t>
                    </m:r>
                    <m:r>
                      <a:rPr lang="zh-TW" altLang="en-US" sz="2200" i="1">
                        <a:solidFill>
                          <a:prstClr val="black"/>
                        </a:solidFill>
                        <a:latin typeface="Cambria Math"/>
                      </a:rPr>
                      <m:t>𝛼</m:t>
                    </m:r>
                    <m:r>
                      <a:rPr lang="en-US" altLang="zh-TW" sz="2200" i="1">
                        <a:solidFill>
                          <a:prstClr val="black"/>
                        </a:solidFill>
                        <a:latin typeface="Cambria Math"/>
                      </a:rPr>
                      <m:t>,</m:t>
                    </m:r>
                    <m:r>
                      <a:rPr lang="en-US" altLang="zh-TW" sz="2200" i="1">
                        <a:solidFill>
                          <a:prstClr val="black"/>
                        </a:solidFill>
                        <a:latin typeface="Cambria Math"/>
                      </a:rPr>
                      <m:t>𝑎</m:t>
                    </m:r>
                    <m:r>
                      <a:rPr lang="en-US" altLang="zh-TW" sz="2200" i="1">
                        <a:solidFill>
                          <a:prstClr val="black"/>
                        </a:solidFill>
                        <a:latin typeface="Cambria Math"/>
                      </a:rPr>
                      <m:t>,</m:t>
                    </m:r>
                    <m:r>
                      <a:rPr lang="en-US" altLang="zh-TW" sz="2200" i="1">
                        <a:solidFill>
                          <a:prstClr val="black"/>
                        </a:solidFill>
                        <a:latin typeface="Cambria Math"/>
                      </a:rPr>
                      <m:t>𝑏</m:t>
                    </m:r>
                    <m:r>
                      <a:rPr lang="en-US" altLang="zh-TW" sz="2200" i="1">
                        <a:solidFill>
                          <a:prstClr val="black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US" altLang="zh-TW" sz="22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zh-TW" altLang="en-US" sz="2000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經過聯立求解</a:t>
                </a:r>
                <a:r>
                  <a:rPr lang="zh-TW" altLang="en-US" sz="2000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後，我們可以求得</a:t>
                </a:r>
                <a:r>
                  <a:rPr lang="el-GR" altLang="zh-TW" sz="2000" dirty="0">
                    <a:solidFill>
                      <a:prstClr val="black"/>
                    </a:solidFill>
                    <a:latin typeface="新細明體"/>
                    <a:ea typeface="標楷體" pitchFamily="65" charset="-120"/>
                  </a:rPr>
                  <a:t>α</a:t>
                </a:r>
                <a:r>
                  <a:rPr lang="zh-TW" altLang="en-US" sz="2000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、</a:t>
                </a:r>
                <a:r>
                  <a:rPr lang="el-GR" altLang="zh-TW" sz="2000" dirty="0">
                    <a:solidFill>
                      <a:prstClr val="black"/>
                    </a:solidFill>
                    <a:latin typeface="新細明體"/>
                    <a:ea typeface="標楷體" pitchFamily="65" charset="-120"/>
                  </a:rPr>
                  <a:t>β</a:t>
                </a:r>
                <a:r>
                  <a:rPr lang="zh-TW" altLang="en-US" sz="2000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新的表示方法</a:t>
                </a:r>
                <a:endParaRPr lang="en-US" altLang="zh-TW" sz="2000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endParaRPr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200" i="1">
                          <a:solidFill>
                            <a:prstClr val="black"/>
                          </a:solidFill>
                          <a:latin typeface="Cambria Math"/>
                        </a:rPr>
                        <m:t>    </m:t>
                      </m:r>
                    </m:oMath>
                  </m:oMathPara>
                </a14:m>
                <a:endParaRPr lang="en-US" altLang="zh-TW" sz="2200" i="1" dirty="0">
                  <a:solidFill>
                    <a:prstClr val="black"/>
                  </a:solidFill>
                  <a:latin typeface="Cambria Math"/>
                </a:endParaRPr>
              </a:p>
              <a:p>
                <a:pPr marL="0" lvl="0" indent="0">
                  <a:buNone/>
                </a:pPr>
                <a:r>
                  <a:rPr lang="zh-TW" altLang="en-US" sz="2200" dirty="0">
                    <a:solidFill>
                      <a:prstClr val="black"/>
                    </a:solidFill>
                  </a:rPr>
                  <a:t>    </a:t>
                </a:r>
                <a14:m>
                  <m:oMath xmlns:m="http://schemas.openxmlformats.org/officeDocument/2006/math">
                    <m:r>
                      <a:rPr lang="zh-TW" altLang="en-US" sz="2200" i="1">
                        <a:solidFill>
                          <a:prstClr val="black"/>
                        </a:solidFill>
                        <a:latin typeface="Cambria Math"/>
                      </a:rPr>
                      <m:t>𝛼</m:t>
                    </m:r>
                    <m:r>
                      <a:rPr lang="en-US" altLang="zh-TW" sz="2200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altLang="zh-TW" sz="22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sz="2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𝑓</m:t>
                        </m:r>
                      </m:e>
                      <m:sup>
                        <m:r>
                          <a:rPr lang="en-US" altLang="zh-TW" sz="2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altLang="zh-TW" sz="22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2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2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𝐴</m:t>
                            </m:r>
                          </m:sub>
                        </m:sSub>
                        <m:r>
                          <a:rPr lang="en-US" altLang="zh-TW" sz="2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altLang="zh-TW" sz="2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𝑎</m:t>
                        </m:r>
                        <m:r>
                          <a:rPr lang="en-US" altLang="zh-TW" sz="2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altLang="zh-TW" sz="2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𝑏</m:t>
                        </m:r>
                      </m:e>
                    </m:d>
                  </m:oMath>
                </a14:m>
                <a:endParaRPr lang="en-US" altLang="zh-TW" sz="2200" dirty="0">
                  <a:solidFill>
                    <a:prstClr val="black"/>
                  </a:solidFill>
                </a:endParaRPr>
              </a:p>
              <a:p>
                <a:pPr marL="0" lvl="0" indent="0">
                  <a:buNone/>
                </a:pPr>
                <a:r>
                  <a:rPr lang="en-US" altLang="zh-TW" sz="2200" dirty="0">
                    <a:solidFill>
                      <a:prstClr val="black"/>
                    </a:solidFill>
                  </a:rPr>
                  <a:t> </a:t>
                </a:r>
                <a:r>
                  <a:rPr lang="en-US" altLang="zh-TW" sz="2200" dirty="0">
                    <a:solidFill>
                      <a:prstClr val="black"/>
                    </a:solidFill>
                  </a:rPr>
                  <a:t>   </a:t>
                </a:r>
                <a14:m>
                  <m:oMath xmlns:m="http://schemas.openxmlformats.org/officeDocument/2006/math">
                    <m:r>
                      <a:rPr lang="zh-TW" altLang="en-US" sz="2200" i="1">
                        <a:solidFill>
                          <a:prstClr val="black"/>
                        </a:solidFill>
                        <a:latin typeface="Cambria Math"/>
                      </a:rPr>
                      <m:t>𝛽</m:t>
                    </m:r>
                    <m:r>
                      <a:rPr lang="en-US" altLang="zh-TW" sz="2200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en-US" altLang="zh-TW" sz="2200" i="1">
                        <a:solidFill>
                          <a:prstClr val="black"/>
                        </a:solidFill>
                        <a:latin typeface="Cambria Math"/>
                      </a:rPr>
                      <m:t>𝑔</m:t>
                    </m:r>
                    <m:r>
                      <a:rPr lang="en-US" altLang="zh-TW" sz="2200" i="1">
                        <a:solidFill>
                          <a:prstClr val="black"/>
                        </a:solidFill>
                        <a:latin typeface="Cambria Math"/>
                      </a:rPr>
                      <m:t>′(</m:t>
                    </m:r>
                    <m:sSub>
                      <m:sSubPr>
                        <m:ctrlPr>
                          <a:rPr lang="en-US" altLang="zh-TW" sz="22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𝐴</m:t>
                        </m:r>
                      </m:sub>
                    </m:sSub>
                    <m:r>
                      <a:rPr lang="en-US" altLang="zh-TW" sz="2200" i="1">
                        <a:solidFill>
                          <a:prstClr val="black"/>
                        </a:solidFill>
                        <a:latin typeface="Cambria Math"/>
                      </a:rPr>
                      <m:t>,</m:t>
                    </m:r>
                    <m:r>
                      <a:rPr lang="en-US" altLang="zh-TW" sz="2200" i="1">
                        <a:solidFill>
                          <a:prstClr val="black"/>
                        </a:solidFill>
                        <a:latin typeface="Cambria Math"/>
                      </a:rPr>
                      <m:t>𝑎</m:t>
                    </m:r>
                    <m:r>
                      <a:rPr lang="en-US" altLang="zh-TW" sz="2200" i="1">
                        <a:solidFill>
                          <a:prstClr val="black"/>
                        </a:solidFill>
                        <a:latin typeface="Cambria Math"/>
                      </a:rPr>
                      <m:t>,</m:t>
                    </m:r>
                    <m:r>
                      <a:rPr lang="en-US" altLang="zh-TW" sz="2200" i="1">
                        <a:solidFill>
                          <a:prstClr val="black"/>
                        </a:solidFill>
                        <a:latin typeface="Cambria Math"/>
                      </a:rPr>
                      <m:t>𝑏</m:t>
                    </m:r>
                    <m:r>
                      <a:rPr lang="en-US" altLang="zh-TW" sz="2200" i="1">
                        <a:solidFill>
                          <a:prstClr val="black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US" altLang="zh-TW" sz="2200" dirty="0">
                  <a:solidFill>
                    <a:prstClr val="black"/>
                  </a:solidFill>
                </a:endParaRPr>
              </a:p>
              <a:p>
                <a:r>
                  <a:rPr lang="zh-TW" altLang="en-US" dirty="0" smtClean="0"/>
                  <a:t>結果 </a:t>
                </a:r>
                <a:r>
                  <a:rPr lang="en-US" altLang="zh-TW" dirty="0" smtClean="0"/>
                  <a:t>=&gt;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“</a:t>
                </a:r>
                <a:r>
                  <a:rPr lang="zh-TW" altLang="en-US" dirty="0" smtClean="0">
                    <a:solidFill>
                      <a:srgbClr val="FF0000"/>
                    </a:solidFill>
                  </a:rPr>
                  <a:t>函數變成非線性 無法求得公式解</a:t>
                </a:r>
                <a:r>
                  <a:rPr lang="en-US" altLang="zh-TW" dirty="0" smtClean="0"/>
                  <a:t>”</a:t>
                </a:r>
                <a:endParaRPr lang="zh-TW" altLang="en-US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80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7005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靈感</a:t>
            </a:r>
            <a:r>
              <a:rPr lang="en-US" altLang="zh-TW" dirty="0" smtClean="0"/>
              <a:t>!!!</a:t>
            </a:r>
            <a:endParaRPr lang="zh-TW" alt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556792"/>
            <a:ext cx="8125535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8300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新方法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zh-TW" altLang="en-US" dirty="0" smtClean="0"/>
                  <a:t>因為找到兩條</a:t>
                </a:r>
                <a:r>
                  <a:rPr lang="en-US" altLang="zh-TW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best </a:t>
                </a:r>
                <a:r>
                  <a:rPr lang="en-US" altLang="zh-TW" dirty="0" err="1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repsonse</a:t>
                </a:r>
                <a:r>
                  <a:rPr lang="en-US" altLang="zh-TW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 function</a:t>
                </a:r>
                <a:r>
                  <a:rPr lang="zh-TW" altLang="en-US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的交點會落在</a:t>
                </a:r>
                <a:r>
                  <a:rPr lang="en-US" altLang="zh-TW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alpha=beta</a:t>
                </a:r>
                <a:r>
                  <a:rPr lang="zh-TW" altLang="en-US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上</a:t>
                </a:r>
                <a:r>
                  <a:rPr lang="en-US" altLang="zh-TW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(</a:t>
                </a:r>
                <a:r>
                  <a:rPr lang="zh-TW" altLang="en-US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如果沒有限制條件的話</a:t>
                </a:r>
                <a:r>
                  <a:rPr lang="en-US" altLang="zh-TW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)</a:t>
                </a:r>
              </a:p>
              <a:p>
                <a:r>
                  <a:rPr lang="zh-TW" altLang="en-US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把其中一條式子用 </a:t>
                </a:r>
                <a:r>
                  <a:rPr lang="en-US" altLang="zh-TW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alpha=beta</a:t>
                </a:r>
                <a:r>
                  <a:rPr lang="zh-TW" altLang="en-US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 替代，另一條則用一階微分</a:t>
                </a:r>
                <a:r>
                  <a:rPr lang="en-US" altLang="zh-TW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=0</a:t>
                </a:r>
                <a:r>
                  <a:rPr lang="zh-TW" altLang="en-US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的式子代替，得到新的聯立方程</a:t>
                </a:r>
                <a:endParaRPr lang="en-US" altLang="zh-TW" dirty="0" smtClean="0"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zh-TW" altLang="en-US" dirty="0" smtClean="0">
                    <a:solidFill>
                      <a:prstClr val="black"/>
                    </a:solidFill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dirty="0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b="0" i="1" dirty="0" smtClean="0">
                            <a:latin typeface="Cambria Math"/>
                            <a:ea typeface="Cambria Math"/>
                          </a:rPr>
                          <m:t>𝑃</m:t>
                        </m:r>
                      </m:e>
                      <m:sub>
                        <m:r>
                          <a:rPr lang="zh-TW" altLang="en-US" sz="2400" i="1" dirty="0" smtClean="0">
                            <a:latin typeface="Cambria Math"/>
                            <a:ea typeface="Cambria Math"/>
                          </a:rPr>
                          <m:t>𝛽</m:t>
                        </m:r>
                      </m:sub>
                    </m:sSub>
                    <m:r>
                      <a:rPr lang="en-US" altLang="zh-TW" sz="2400" i="1" dirty="0" smtClean="0">
                        <a:latin typeface="Cambria Math"/>
                        <a:ea typeface="Cambria Math"/>
                      </a:rPr>
                      <m:t>×</m:t>
                    </m:r>
                    <m:sSup>
                      <m:sSupPr>
                        <m:ctrlPr>
                          <a:rPr lang="en-US" altLang="zh-TW" sz="2400" i="1" dirty="0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zh-TW" altLang="en-US" sz="2400" i="1" dirty="0" smtClean="0">
                            <a:latin typeface="Cambria Math"/>
                            <a:ea typeface="Cambria Math"/>
                          </a:rPr>
                          <m:t>𝛽</m:t>
                        </m:r>
                      </m:e>
                      <m:sup>
                        <m:r>
                          <a:rPr lang="en-US" altLang="zh-TW" sz="2400" b="0" i="1" dirty="0" smtClean="0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altLang="zh-TW" sz="2400" b="0" i="1" dirty="0" smtClean="0">
                        <a:latin typeface="Cambria Math"/>
                        <a:ea typeface="Cambria Math"/>
                      </a:rPr>
                      <m:t>+</m:t>
                    </m:r>
                    <m:sSub>
                      <m:sSubPr>
                        <m:ctrlPr>
                          <a:rPr lang="en-US" altLang="zh-TW" sz="2400" b="0" i="1" dirty="0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b="0" i="1" dirty="0" smtClean="0">
                            <a:latin typeface="Cambria Math"/>
                            <a:ea typeface="Cambria Math"/>
                          </a:rPr>
                          <m:t>𝑄</m:t>
                        </m:r>
                      </m:e>
                      <m:sub>
                        <m:r>
                          <a:rPr lang="zh-TW" altLang="en-US" sz="2400" b="0" i="1" dirty="0" smtClean="0">
                            <a:latin typeface="Cambria Math"/>
                            <a:ea typeface="Cambria Math"/>
                          </a:rPr>
                          <m:t>𝛽</m:t>
                        </m:r>
                      </m:sub>
                    </m:sSub>
                    <m:r>
                      <a:rPr lang="en-US" altLang="zh-TW" sz="2400" b="0" i="1" dirty="0" smtClean="0">
                        <a:latin typeface="Cambria Math"/>
                        <a:ea typeface="Cambria Math"/>
                      </a:rPr>
                      <m:t>×</m:t>
                    </m:r>
                    <m:r>
                      <a:rPr lang="zh-TW" altLang="en-US" sz="2400" b="0" i="1" dirty="0" smtClean="0">
                        <a:latin typeface="Cambria Math"/>
                        <a:ea typeface="Cambria Math"/>
                      </a:rPr>
                      <m:t>𝛽</m:t>
                    </m:r>
                    <m:r>
                      <a:rPr lang="en-US" altLang="zh-TW" sz="2400" b="0" i="1" dirty="0" smtClean="0">
                        <a:latin typeface="Cambria Math"/>
                        <a:ea typeface="Cambria Math"/>
                      </a:rPr>
                      <m:t>+</m:t>
                    </m:r>
                    <m:sSub>
                      <m:sSubPr>
                        <m:ctrlPr>
                          <a:rPr lang="en-US" altLang="zh-TW" sz="2400" b="0" i="1" dirty="0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b="0" i="1" dirty="0" smtClean="0">
                            <a:latin typeface="Cambria Math"/>
                            <a:ea typeface="Cambria Math"/>
                          </a:rPr>
                          <m:t>𝑅</m:t>
                        </m:r>
                      </m:e>
                      <m:sub>
                        <m:r>
                          <a:rPr lang="zh-TW" altLang="en-US" sz="2400" b="0" i="1" dirty="0" smtClean="0">
                            <a:latin typeface="Cambria Math"/>
                            <a:ea typeface="Cambria Math"/>
                          </a:rPr>
                          <m:t>𝛽</m:t>
                        </m:r>
                      </m:sub>
                    </m:sSub>
                    <m:r>
                      <a:rPr lang="en-US" altLang="zh-TW" sz="2400" b="0" i="1" dirty="0" smtClean="0">
                        <a:latin typeface="Cambria Math"/>
                        <a:ea typeface="Cambria Math"/>
                      </a:rPr>
                      <m:t>=0</m:t>
                    </m:r>
                  </m:oMath>
                </a14:m>
                <a:r>
                  <a:rPr lang="en-US" altLang="zh-TW" sz="2400" dirty="0" smtClean="0">
                    <a:solidFill>
                      <a:prstClr val="black"/>
                    </a:solidFill>
                  </a:rPr>
                  <a:t> </a:t>
                </a:r>
                <a:r>
                  <a:rPr lang="zh-TW" altLang="en-US" sz="2400" dirty="0" smtClean="0">
                    <a:solidFill>
                      <a:prstClr val="black"/>
                    </a:solidFill>
                  </a:rPr>
                  <a:t>     </a:t>
                </a:r>
                <a:r>
                  <a:rPr lang="en-US" altLang="zh-TW" sz="24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(1)</a:t>
                </a:r>
                <a:endParaRPr lang="en-US" altLang="zh-TW" sz="2400" dirty="0" smtClean="0"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zh-TW" altLang="en-US" sz="2400" dirty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 </a:t>
                </a:r>
                <a:r>
                  <a:rPr lang="zh-TW" altLang="en-US" sz="2400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zh-TW" altLang="en-US" sz="2400" i="1" smtClean="0">
                        <a:latin typeface="Cambria Math"/>
                        <a:ea typeface="標楷體" pitchFamily="65" charset="-120"/>
                        <a:cs typeface="Times New Roman" pitchFamily="18" charset="0"/>
                      </a:rPr>
                      <m:t>𝛼</m:t>
                    </m:r>
                    <m:r>
                      <a:rPr lang="en-US" altLang="zh-TW" sz="2400" b="0" i="1" smtClean="0">
                        <a:latin typeface="Cambria Math"/>
                        <a:ea typeface="標楷體" pitchFamily="65" charset="-120"/>
                        <a:cs typeface="Times New Roman" pitchFamily="18" charset="0"/>
                      </a:rPr>
                      <m:t>=</m:t>
                    </m:r>
                    <m:r>
                      <a:rPr lang="zh-TW" altLang="en-US" sz="2400" b="0" i="1" smtClean="0">
                        <a:latin typeface="Cambria Math"/>
                        <a:ea typeface="標楷體" pitchFamily="65" charset="-120"/>
                        <a:cs typeface="Times New Roman" pitchFamily="18" charset="0"/>
                      </a:rPr>
                      <m:t>𝛽</m:t>
                    </m:r>
                  </m:oMath>
                </a14:m>
                <a:r>
                  <a:rPr lang="en-US" altLang="zh-TW" sz="2400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                                          (2)</a:t>
                </a:r>
              </a:p>
              <a:p>
                <a:pPr marL="0" indent="0">
                  <a:buNone/>
                </a:pPr>
                <a:r>
                  <a:rPr lang="zh-TW" altLang="en-US" sz="2000" dirty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 </a:t>
                </a:r>
                <a:r>
                  <a:rPr lang="zh-TW" altLang="en-US" sz="2000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     如此一來，便可以避免根號之中又有根號的情形，而且可以用公式</a:t>
                </a:r>
                <a:r>
                  <a:rPr lang="zh-TW" altLang="en-US" sz="2000" dirty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解</a:t>
                </a:r>
                <a:endParaRPr lang="en-US" altLang="zh-TW" sz="2000" dirty="0" smtClean="0"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zh-TW" altLang="en-US" sz="2000" dirty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 </a:t>
                </a:r>
                <a:r>
                  <a:rPr lang="zh-TW" altLang="en-US" sz="2000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     解出來</a:t>
                </a:r>
                <a:endParaRPr lang="en-US" altLang="zh-TW" sz="2000" dirty="0" smtClean="0"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  <a:p>
                <a:endParaRPr lang="zh-TW" altLang="en-US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887" r="-185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8518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新方法</a:t>
            </a:r>
            <a:endParaRPr lang="zh-TW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539552" y="1628800"/>
                <a:ext cx="8172400" cy="4525963"/>
              </a:xfrm>
            </p:spPr>
            <p:txBody>
              <a:bodyPr>
                <a:normAutofit fontScale="85000" lnSpcReduction="10000"/>
              </a:bodyPr>
              <a:lstStyle/>
              <a:p>
                <a:r>
                  <a:rPr lang="zh-TW" altLang="en-US" sz="2000" i="1" dirty="0" smtClean="0">
                    <a:latin typeface="Cambria Math"/>
                  </a:rPr>
                  <a:t>把</a:t>
                </a:r>
                <a:r>
                  <a:rPr lang="en-US" altLang="zh-TW" sz="2000" i="1" dirty="0" smtClean="0">
                    <a:latin typeface="Cambria Math"/>
                  </a:rPr>
                  <a:t>(2)</a:t>
                </a:r>
                <a:r>
                  <a:rPr lang="zh-TW" altLang="en-US" sz="2000" i="1" dirty="0" smtClean="0">
                    <a:latin typeface="Cambria Math"/>
                  </a:rPr>
                  <a:t>帶入</a:t>
                </a:r>
                <a:r>
                  <a:rPr lang="en-US" altLang="zh-TW" sz="2000" i="1" dirty="0" smtClean="0">
                    <a:latin typeface="Cambria Math"/>
                  </a:rPr>
                  <a:t>(1)</a:t>
                </a:r>
                <a:r>
                  <a:rPr lang="zh-TW" altLang="en-US" sz="2000" i="1" dirty="0" smtClean="0">
                    <a:latin typeface="Cambria Math"/>
                  </a:rPr>
                  <a:t>得</a:t>
                </a:r>
                <a:endParaRPr lang="en-US" altLang="zh-TW" sz="2000" i="1" dirty="0" smtClean="0">
                  <a:latin typeface="Cambria Math"/>
                </a:endParaRPr>
              </a:p>
              <a:p>
                <a:pPr marL="0" indent="0">
                  <a:buNone/>
                </a:pPr>
                <a:r>
                  <a:rPr lang="zh-TW" altLang="en-US" sz="2000" i="1" dirty="0" smtClean="0">
                    <a:latin typeface="Cambria Math"/>
                  </a:rPr>
                  <a:t>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000" b="0" i="1" dirty="0" smtClean="0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000" b="0" i="1" dirty="0" smtClean="0">
                            <a:latin typeface="Cambria Math"/>
                            <a:ea typeface="Cambria Math"/>
                          </a:rPr>
                          <m:t>𝑃</m:t>
                        </m:r>
                      </m:e>
                      <m:sub>
                        <m:r>
                          <a:rPr lang="zh-TW" altLang="en-US" sz="2000" i="1" dirty="0" smtClean="0">
                            <a:latin typeface="Cambria Math"/>
                            <a:ea typeface="Cambria Math"/>
                          </a:rPr>
                          <m:t>𝛽</m:t>
                        </m:r>
                      </m:sub>
                      <m:sup/>
                    </m:sSubSup>
                    <m:r>
                      <a:rPr lang="en-US" altLang="zh-TW" sz="2000" b="0" i="1" dirty="0" smtClean="0">
                        <a:latin typeface="Cambria Math"/>
                        <a:ea typeface="Cambria Math"/>
                      </a:rPr>
                      <m:t>′</m:t>
                    </m:r>
                    <m:r>
                      <a:rPr lang="en-US" altLang="zh-TW" sz="2000" i="1" dirty="0" smtClean="0">
                        <a:latin typeface="Cambria Math"/>
                        <a:ea typeface="Cambria Math"/>
                      </a:rPr>
                      <m:t>×</m:t>
                    </m:r>
                    <m:sSup>
                      <m:sSupPr>
                        <m:ctrlPr>
                          <a:rPr lang="en-US" altLang="zh-TW" sz="2000" i="1" dirty="0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zh-TW" altLang="en-US" sz="2000" i="1" dirty="0" smtClean="0">
                            <a:latin typeface="Cambria Math"/>
                            <a:ea typeface="Cambria Math"/>
                          </a:rPr>
                          <m:t>𝛽</m:t>
                        </m:r>
                      </m:e>
                      <m:sup>
                        <m:r>
                          <a:rPr lang="en-US" altLang="zh-TW" sz="2000" b="0" i="1" dirty="0" smtClean="0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altLang="zh-TW" sz="2000" b="0" i="1" dirty="0" smtClean="0">
                        <a:latin typeface="Cambria Math"/>
                        <a:ea typeface="Cambria Math"/>
                      </a:rPr>
                      <m:t>+</m:t>
                    </m:r>
                    <m:sSub>
                      <m:sSubPr>
                        <m:ctrlPr>
                          <a:rPr lang="en-US" altLang="zh-TW" sz="2000" b="0" i="1" dirty="0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000" b="0" i="1" dirty="0" smtClean="0">
                            <a:latin typeface="Cambria Math"/>
                            <a:ea typeface="Cambria Math"/>
                          </a:rPr>
                          <m:t>𝑄</m:t>
                        </m:r>
                      </m:e>
                      <m:sub>
                        <m:r>
                          <a:rPr lang="zh-TW" altLang="en-US" sz="2000" b="0" i="1" dirty="0" smtClean="0">
                            <a:latin typeface="Cambria Math"/>
                            <a:ea typeface="Cambria Math"/>
                          </a:rPr>
                          <m:t>𝛽</m:t>
                        </m:r>
                      </m:sub>
                    </m:sSub>
                    <m:r>
                      <a:rPr lang="en-US" altLang="zh-TW" sz="2000" b="0" i="1" dirty="0" smtClean="0">
                        <a:latin typeface="Cambria Math"/>
                        <a:ea typeface="Cambria Math"/>
                      </a:rPr>
                      <m:t>′</m:t>
                    </m:r>
                    <m:r>
                      <a:rPr lang="en-US" altLang="zh-TW" sz="2000" b="0" i="1" dirty="0" smtClean="0">
                        <a:latin typeface="Cambria Math"/>
                        <a:ea typeface="Cambria Math"/>
                      </a:rPr>
                      <m:t>×</m:t>
                    </m:r>
                    <m:r>
                      <a:rPr lang="zh-TW" altLang="en-US" sz="2000" b="0" i="1" dirty="0" smtClean="0">
                        <a:latin typeface="Cambria Math"/>
                        <a:ea typeface="Cambria Math"/>
                      </a:rPr>
                      <m:t>𝛽</m:t>
                    </m:r>
                    <m:r>
                      <a:rPr lang="en-US" altLang="zh-TW" sz="2000" b="0" i="1" dirty="0" smtClean="0">
                        <a:latin typeface="Cambria Math"/>
                        <a:ea typeface="Cambria Math"/>
                      </a:rPr>
                      <m:t>+</m:t>
                    </m:r>
                    <m:sSub>
                      <m:sSubPr>
                        <m:ctrlPr>
                          <a:rPr lang="en-US" altLang="zh-TW" sz="2000" b="0" i="1" dirty="0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000" b="0" i="1" dirty="0" smtClean="0">
                            <a:latin typeface="Cambria Math"/>
                            <a:ea typeface="Cambria Math"/>
                          </a:rPr>
                          <m:t>𝑅</m:t>
                        </m:r>
                      </m:e>
                      <m:sub>
                        <m:r>
                          <a:rPr lang="zh-TW" altLang="en-US" sz="2000" b="0" i="1" dirty="0" smtClean="0">
                            <a:latin typeface="Cambria Math"/>
                            <a:ea typeface="Cambria Math"/>
                          </a:rPr>
                          <m:t>𝛽</m:t>
                        </m:r>
                      </m:sub>
                    </m:sSub>
                    <m:r>
                      <a:rPr lang="en-US" altLang="zh-TW" sz="2000" b="0" i="1" dirty="0" smtClean="0">
                        <a:latin typeface="Cambria Math"/>
                        <a:ea typeface="Cambria Math"/>
                      </a:rPr>
                      <m:t>′</m:t>
                    </m:r>
                    <m:r>
                      <a:rPr lang="en-US" altLang="zh-TW" sz="2000" b="0" i="1" dirty="0" smtClean="0">
                        <a:latin typeface="Cambria Math"/>
                        <a:ea typeface="Cambria Math"/>
                      </a:rPr>
                      <m:t>=0</m:t>
                    </m:r>
                  </m:oMath>
                </a14:m>
                <a:endParaRPr lang="en-US" altLang="zh-TW" sz="2000" i="1" dirty="0" smtClean="0">
                  <a:latin typeface="Cambria Math"/>
                </a:endParaRPr>
              </a:p>
              <a:p>
                <a:endParaRPr lang="en-US" altLang="zh-TW" sz="2000" i="1" dirty="0">
                  <a:latin typeface="Cambria Math"/>
                </a:endParaRPr>
              </a:p>
              <a:p>
                <a:pPr lvl="0"/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000" b="0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000" b="0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𝑃</m:t>
                        </m:r>
                      </m:e>
                      <m:sub>
                        <m:r>
                          <a:rPr lang="zh-TW" altLang="en-US" sz="2000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𝛽</m:t>
                        </m:r>
                      </m:sub>
                      <m:sup/>
                    </m:sSubSup>
                    <m:r>
                      <a:rPr lang="en-US" altLang="zh-TW" sz="2000" b="0" i="1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′</m:t>
                    </m:r>
                    <m:r>
                      <a:rPr lang="en-US" altLang="zh-TW" sz="200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altLang="zh-TW" sz="20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sz="2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4</m:t>
                        </m:r>
                        <m:r>
                          <a:rPr lang="zh-TW" alt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𝛾</m:t>
                        </m:r>
                      </m:e>
                      <m:sup>
                        <m:r>
                          <a:rPr lang="en-US" altLang="zh-TW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zh-TW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𝑛</m:t>
                        </m:r>
                      </m:e>
                      <m:sup>
                        <m:r>
                          <a:rPr lang="en-US" altLang="zh-TW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altLang="zh-TW" sz="2000" i="1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r>
                      <a:rPr lang="en-US" altLang="zh-TW" sz="20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𝐶𝐵𝐹𝑉</m:t>
                    </m:r>
                    <m:r>
                      <a:rPr lang="en-US" altLang="zh-TW" sz="20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×</m:t>
                    </m:r>
                    <m:r>
                      <a:rPr lang="en-US" altLang="zh-TW" sz="20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𝑐</m:t>
                    </m:r>
                    <m:r>
                      <a:rPr lang="en-US" altLang="zh-TW" sz="20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×</m:t>
                    </m:r>
                    <m:d>
                      <m:dPr>
                        <m:ctrlPr>
                          <a:rPr lang="en-US" altLang="zh-TW" sz="2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TW" sz="2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altLang="zh-TW" sz="2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𝑇</m:t>
                        </m:r>
                        <m:r>
                          <a:rPr lang="en-US" altLang="zh-TW" sz="2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zh-TW" altLang="en-US" sz="2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𝜏</m:t>
                        </m:r>
                        <m:r>
                          <a:rPr lang="en-US" altLang="zh-TW" sz="2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altLang="zh-TW" sz="2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𝑇</m:t>
                        </m:r>
                        <m:r>
                          <a:rPr lang="en-US" altLang="zh-TW" sz="2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−1</m:t>
                        </m:r>
                      </m:e>
                    </m:d>
                    <m:r>
                      <a:rPr lang="en-US" altLang="zh-TW" sz="2000" i="1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US" altLang="zh-TW" sz="2000" dirty="0" smtClean="0">
                  <a:solidFill>
                    <a:schemeClr val="tx1"/>
                  </a:solidFill>
                </a:endParaRPr>
              </a:p>
              <a:p>
                <a:pPr lvl="0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zh-TW" altLang="en-US" sz="20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𝛽</m:t>
                        </m:r>
                      </m:sub>
                    </m:sSub>
                    <m:r>
                      <a:rPr lang="en-US" altLang="zh-TW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′</m:t>
                    </m:r>
                    <m:r>
                      <a:rPr lang="en-US" altLang="zh-TW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altLang="zh-TW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zh-TW" alt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𝛾</m:t>
                        </m:r>
                        <m:sSup>
                          <m:sSupPr>
                            <m:ctrlPr>
                              <a:rPr lang="en-US" altLang="zh-TW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zh-TW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𝑛</m:t>
                            </m:r>
                          </m:e>
                          <m:sup>
                            <m:r>
                              <a:rPr lang="en-US" altLang="zh-TW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sz="2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𝑁</m:t>
                        </m:r>
                        <m:r>
                          <a:rPr lang="en-US" altLang="zh-TW" sz="2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+2(</m:t>
                        </m:r>
                        <m:r>
                          <a:rPr lang="en-US" altLang="zh-TW" sz="2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𝑎</m:t>
                        </m:r>
                        <m:r>
                          <a:rPr lang="en-US" altLang="zh-TW" sz="2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altLang="zh-TW" sz="2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𝑏</m:t>
                        </m:r>
                        <m:r>
                          <a:rPr lang="en-US" altLang="zh-TW" sz="2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  <m:sSup>
                          <m:sSupPr>
                            <m:ctrlPr>
                              <a:rPr lang="en-US" altLang="zh-TW" sz="20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zh-TW" altLang="en-US" sz="20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𝛾</m:t>
                            </m:r>
                          </m:e>
                          <m:sup>
                            <m:r>
                              <a:rPr lang="en-US" altLang="zh-TW" sz="20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TW" sz="20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altLang="zh-TW" sz="20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𝑛</m:t>
                            </m:r>
                          </m:e>
                          <m:sup>
                            <m:r>
                              <a:rPr lang="en-US" altLang="zh-TW" sz="20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3</m:t>
                            </m:r>
                          </m:sup>
                        </m:sSup>
                      </m:e>
                    </m:d>
                    <m:r>
                      <a:rPr lang="en-US" altLang="zh-TW" sz="20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𝐶𝐵𝐹𝑉</m:t>
                    </m:r>
                    <m:r>
                      <a:rPr lang="en-US" altLang="zh-TW" sz="20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×</m:t>
                    </m:r>
                    <m:r>
                      <a:rPr lang="en-US" altLang="zh-TW" sz="20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𝑐</m:t>
                    </m:r>
                    <m:r>
                      <a:rPr lang="en-US" altLang="zh-TW" sz="20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×</m:t>
                    </m:r>
                    <m:d>
                      <m:dPr>
                        <m:ctrlPr>
                          <a:rPr lang="en-US" altLang="zh-TW" sz="2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TW" sz="2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altLang="zh-TW" sz="2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𝑇</m:t>
                        </m:r>
                        <m:r>
                          <a:rPr lang="en-US" altLang="zh-TW" sz="2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zh-TW" altLang="en-US" sz="2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𝜏</m:t>
                        </m:r>
                        <m:r>
                          <a:rPr lang="en-US" altLang="zh-TW" sz="2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altLang="zh-TW" sz="2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𝑇</m:t>
                        </m:r>
                        <m:r>
                          <a:rPr lang="en-US" altLang="zh-TW" sz="2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−1</m:t>
                        </m:r>
                      </m:e>
                    </m:d>
                  </m:oMath>
                </a14:m>
                <a:endParaRPr lang="en-US" altLang="zh-TW" sz="2000" dirty="0" smtClean="0">
                  <a:solidFill>
                    <a:schemeClr val="tx1"/>
                  </a:solidFill>
                </a:endParaRPr>
              </a:p>
              <a:p>
                <a:pPr marL="0" lvl="0" indent="0">
                  <a:buNone/>
                </a:pPr>
                <a:r>
                  <a:rPr lang="en-US" altLang="zh-TW" sz="2000" dirty="0"/>
                  <a:t> </a:t>
                </a:r>
                <a:r>
                  <a:rPr lang="en-US" altLang="zh-TW" sz="2000" dirty="0" smtClean="0"/>
                  <a:t>                  </a:t>
                </a: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/>
                      </a:rPr>
                      <m:t>−2</m:t>
                    </m:r>
                    <m:r>
                      <a:rPr lang="zh-TW" altLang="en-US" sz="2000" b="0" i="1" smtClean="0">
                        <a:latin typeface="Cambria Math"/>
                      </a:rPr>
                      <m:t>𝛾</m:t>
                    </m:r>
                    <m:sSup>
                      <m:sSupPr>
                        <m:ctrlPr>
                          <a:rPr lang="en-US" altLang="zh-TW" sz="20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sz="2000" b="0" i="1" smtClean="0">
                            <a:latin typeface="Cambria Math"/>
                          </a:rPr>
                          <m:t>𝑛</m:t>
                        </m:r>
                      </m:e>
                      <m:sup>
                        <m:r>
                          <a:rPr lang="en-US" altLang="zh-TW" sz="20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altLang="zh-TW" sz="2000" b="0" i="1" smtClean="0">
                        <a:latin typeface="Cambria Math"/>
                      </a:rPr>
                      <m:t>𝑁</m:t>
                    </m:r>
                    <m:r>
                      <a:rPr lang="en-US" altLang="zh-TW" sz="2000" b="0" i="1" smtClean="0">
                        <a:latin typeface="Cambria Math"/>
                        <a:ea typeface="Cambria Math"/>
                      </a:rPr>
                      <m:t>×</m:t>
                    </m:r>
                    <m:r>
                      <a:rPr lang="en-US" altLang="zh-TW" sz="2000" b="0" i="1" smtClean="0">
                        <a:latin typeface="Cambria Math"/>
                        <a:ea typeface="Cambria Math"/>
                      </a:rPr>
                      <m:t>𝐶𝐵𝐹𝑉</m:t>
                    </m:r>
                    <m:d>
                      <m:dPr>
                        <m:ctrlP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1+</m:t>
                        </m:r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𝑐</m:t>
                        </m:r>
                      </m:e>
                    </m:d>
                    <m:r>
                      <a:rPr lang="en-US" altLang="zh-TW" sz="2000" b="0" i="1" smtClean="0">
                        <a:latin typeface="Cambria Math"/>
                        <a:ea typeface="Cambria Math"/>
                      </a:rPr>
                      <m:t>−2</m:t>
                    </m:r>
                    <m:d>
                      <m:dPr>
                        <m:ctrlP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𝑎</m:t>
                        </m:r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</m:d>
                    <m:sSup>
                      <m:sSupPr>
                        <m:ctrlP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𝑛</m:t>
                        </m:r>
                      </m:e>
                      <m:sup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3</m:t>
                        </m:r>
                      </m:sup>
                    </m:sSup>
                    <m:sSup>
                      <m:sSupPr>
                        <m:ctrlP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zh-TW" altLang="en-US" sz="2000" b="0" i="1" smtClean="0">
                            <a:latin typeface="Cambria Math"/>
                            <a:ea typeface="Cambria Math"/>
                          </a:rPr>
                          <m:t>𝛾</m:t>
                        </m:r>
                      </m:e>
                      <m:sup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altLang="zh-TW" sz="2000" b="0" i="1" smtClean="0">
                        <a:latin typeface="Cambria Math"/>
                        <a:ea typeface="Cambria Math"/>
                      </a:rPr>
                      <m:t>𝑍</m:t>
                    </m:r>
                  </m:oMath>
                </a14:m>
                <a:endParaRPr lang="en-US" altLang="zh-TW" sz="2000" b="0" i="1" dirty="0" smtClean="0">
                  <a:latin typeface="Cambria Math"/>
                  <a:ea typeface="Cambria Math"/>
                </a:endParaRPr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altLang="zh-TW" sz="2000" b="0" i="1" smtClean="0">
                          <a:latin typeface="Cambria Math"/>
                          <a:ea typeface="Cambria Math"/>
                        </a:rPr>
                        <m:t>2</m:t>
                      </m:r>
                      <m:d>
                        <m:dPr>
                          <m:ctrlPr>
                            <a:rPr lang="en-US" altLang="zh-TW" sz="20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altLang="zh-TW" sz="2000" b="0" i="1" smtClean="0">
                              <a:latin typeface="Cambria Math"/>
                              <a:ea typeface="Cambria Math"/>
                            </a:rPr>
                            <m:t>𝑎</m:t>
                          </m:r>
                          <m:r>
                            <a:rPr lang="en-US" altLang="zh-TW" sz="2000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altLang="zh-TW" sz="2000" b="0" i="1" smtClean="0">
                              <a:latin typeface="Cambria Math"/>
                              <a:ea typeface="Cambria Math"/>
                            </a:rPr>
                            <m:t>𝑏</m:t>
                          </m:r>
                        </m:e>
                      </m:d>
                      <m:sSup>
                        <m:sSupPr>
                          <m:ctrlPr>
                            <a:rPr lang="en-US" altLang="zh-TW" sz="20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altLang="zh-TW" sz="2000" b="0" i="1" smtClean="0">
                              <a:latin typeface="Cambria Math"/>
                              <a:ea typeface="Cambria Math"/>
                            </a:rPr>
                            <m:t>𝑛</m:t>
                          </m:r>
                        </m:e>
                        <m:sup>
                          <m:r>
                            <a:rPr lang="en-US" altLang="zh-TW" sz="20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sup>
                      </m:sSup>
                      <m:sSup>
                        <m:sSupPr>
                          <m:ctrlPr>
                            <a:rPr lang="en-US" altLang="zh-TW" sz="20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zh-TW" altLang="en-US" sz="2000" b="0" i="1" smtClean="0">
                              <a:latin typeface="Cambria Math"/>
                              <a:ea typeface="Cambria Math"/>
                            </a:rPr>
                            <m:t>𝛾</m:t>
                          </m:r>
                        </m:e>
                        <m:sup>
                          <m:r>
                            <a:rPr lang="en-US" altLang="zh-TW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altLang="zh-TW" sz="2000" b="0" i="1" smtClean="0">
                          <a:latin typeface="Cambria Math"/>
                          <a:ea typeface="Cambria Math"/>
                        </a:rPr>
                        <m:t>×</m:t>
                      </m:r>
                      <m:r>
                        <a:rPr lang="en-US" altLang="zh-TW" sz="2000" b="0" i="1" smtClean="0">
                          <a:latin typeface="Cambria Math"/>
                          <a:ea typeface="Cambria Math"/>
                        </a:rPr>
                        <m:t>𝐶𝐵𝐹𝑉</m:t>
                      </m:r>
                      <m:d>
                        <m:dPr>
                          <m:ctrlPr>
                            <a:rPr lang="en-US" altLang="zh-TW" sz="20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altLang="zh-TW" sz="2000" b="0" i="1" smtClean="0">
                              <a:latin typeface="Cambria Math"/>
                              <a:ea typeface="Cambria Math"/>
                            </a:rPr>
                            <m:t>1+</m:t>
                          </m:r>
                          <m:r>
                            <a:rPr lang="en-US" altLang="zh-TW" sz="2000" b="0" i="1" smtClean="0">
                              <a:latin typeface="Cambria Math"/>
                              <a:ea typeface="Cambria Math"/>
                            </a:rPr>
                            <m:t>𝑐</m:t>
                          </m:r>
                        </m:e>
                      </m:d>
                      <m:r>
                        <a:rPr lang="en-US" altLang="zh-TW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altLang="zh-TW" sz="20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altLang="zh-TW" sz="2000" b="0" i="1" smtClean="0">
                              <a:latin typeface="Cambria Math"/>
                              <a:ea typeface="Cambria Math"/>
                            </a:rPr>
                            <m:t>𝑛</m:t>
                          </m:r>
                        </m:e>
                        <m:sup>
                          <m:r>
                            <a:rPr lang="en-US" altLang="zh-TW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altLang="zh-TW" sz="20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zh-TW" altLang="en-US" sz="2000" b="0" i="1" smtClean="0">
                              <a:latin typeface="Cambria Math"/>
                              <a:ea typeface="Cambria Math"/>
                            </a:rPr>
                            <m:t>𝛾</m:t>
                          </m:r>
                        </m:e>
                        <m:sup>
                          <m:r>
                            <a:rPr lang="en-US" altLang="zh-TW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sSub>
                        <m:sSubPr>
                          <m:ctrlPr>
                            <a:rPr lang="en-US" altLang="zh-TW" sz="20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altLang="zh-TW" sz="2000" b="0" i="1" smtClean="0">
                              <a:latin typeface="Cambria Math"/>
                              <a:ea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altLang="zh-TW" sz="2000" b="0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</m:sub>
                      </m:sSub>
                      <m:r>
                        <a:rPr lang="en-US" altLang="zh-TW" sz="2000" b="0" i="1" smtClean="0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n-US" altLang="zh-TW" sz="20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altLang="zh-TW" sz="2000" b="0" i="1" smtClean="0">
                              <a:latin typeface="Cambria Math"/>
                              <a:ea typeface="Cambria Math"/>
                            </a:rPr>
                            <m:t>𝑛</m:t>
                          </m:r>
                        </m:e>
                        <m:sup>
                          <m:r>
                            <a:rPr lang="en-US" altLang="zh-TW" sz="20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sup>
                      </m:sSup>
                      <m:sSup>
                        <m:sSupPr>
                          <m:ctrlPr>
                            <a:rPr lang="en-US" altLang="zh-TW" sz="20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zh-TW" altLang="en-US" sz="2000" b="0" i="1" smtClean="0">
                              <a:latin typeface="Cambria Math"/>
                              <a:ea typeface="Cambria Math"/>
                            </a:rPr>
                            <m:t>𝛾</m:t>
                          </m:r>
                        </m:e>
                        <m:sup>
                          <m:r>
                            <a:rPr lang="en-US" altLang="zh-TW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altLang="zh-TW" sz="2000" b="0" i="1" smtClean="0">
                          <a:latin typeface="Cambria Math"/>
                          <a:ea typeface="Cambria Math"/>
                        </a:rPr>
                        <m:t>𝑍</m:t>
                      </m:r>
                      <m:r>
                        <a:rPr lang="en-US" altLang="zh-TW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altLang="zh-TW" sz="2000" b="0" i="1" smtClean="0">
                          <a:latin typeface="Cambria Math"/>
                          <a:ea typeface="Cambria Math"/>
                        </a:rPr>
                        <m:t>𝑁</m:t>
                      </m:r>
                      <m:sSup>
                        <m:sSupPr>
                          <m:ctrlPr>
                            <a:rPr lang="en-US" altLang="zh-TW" sz="20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altLang="zh-TW" sz="2000" b="0" i="1" smtClean="0">
                              <a:latin typeface="Cambria Math"/>
                              <a:ea typeface="Cambria Math"/>
                            </a:rPr>
                            <m:t>𝑛</m:t>
                          </m:r>
                        </m:e>
                        <m:sup>
                          <m:r>
                            <a:rPr lang="en-US" altLang="zh-TW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zh-TW" altLang="en-US" sz="2000" b="0" i="1" smtClean="0">
                          <a:latin typeface="Cambria Math"/>
                          <a:ea typeface="Cambria Math"/>
                        </a:rPr>
                        <m:t>𝛾</m:t>
                      </m:r>
                      <m:r>
                        <a:rPr lang="en-US" altLang="zh-TW" sz="2000" b="0" i="1" smtClean="0">
                          <a:latin typeface="Cambria Math"/>
                          <a:ea typeface="Cambria Math"/>
                        </a:rPr>
                        <m:t>𝑍</m:t>
                      </m:r>
                      <m:r>
                        <a:rPr lang="en-US" altLang="zh-TW" sz="2000" b="0" i="1" smtClean="0">
                          <a:latin typeface="Cambria Math"/>
                          <a:ea typeface="Cambria Math"/>
                        </a:rPr>
                        <m:t>     </m:t>
                      </m:r>
                    </m:oMath>
                  </m:oMathPara>
                </a14:m>
                <a:endParaRPr lang="en-US" altLang="zh-TW" sz="2000" dirty="0">
                  <a:solidFill>
                    <a:schemeClr val="tx1"/>
                  </a:solidFill>
                </a:endParaRPr>
              </a:p>
              <a:p>
                <a:pPr lvl="0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zh-TW" altLang="en-US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𝛽</m:t>
                        </m:r>
                      </m:sub>
                    </m:sSub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</a:rPr>
                      <m:t>=−[</m:t>
                    </m:r>
                    <m:d>
                      <m:dPr>
                        <m:ctrlP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𝑁</m:t>
                            </m:r>
                          </m:e>
                          <m:sup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+2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𝑎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𝑏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)</m:t>
                        </m:r>
                        <m:r>
                          <a:rPr lang="zh-TW" altLang="en-US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𝛾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𝑛𝑁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𝑎</m:t>
                            </m:r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𝑏</m:t>
                            </m:r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zh-TW" altLang="en-US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𝛾</m:t>
                            </m:r>
                          </m:e>
                          <m:sup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𝑛</m:t>
                            </m:r>
                          </m:e>
                          <m:sup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</a:rPr>
                      <m:t>𝑛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×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𝐶𝐵𝐹𝑉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(1+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𝑐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en-US" altLang="zh-TW" sz="2200" dirty="0">
                  <a:solidFill>
                    <a:schemeClr val="tx1"/>
                  </a:solidFill>
                </a:endParaRPr>
              </a:p>
              <a:p>
                <a:pPr marL="0" lvl="0" indent="0">
                  <a:buNone/>
                </a:pPr>
                <a14:m>
                  <m:oMath xmlns:m="http://schemas.openxmlformats.org/officeDocument/2006/math"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</a:rPr>
                      <m:t>      </m:t>
                    </m:r>
                    <m:r>
                      <a:rPr lang="en-US" altLang="zh-TW" sz="2200" b="0" i="1" smtClean="0">
                        <a:solidFill>
                          <a:schemeClr val="tx1"/>
                        </a:solidFill>
                        <a:latin typeface="Cambria Math"/>
                      </a:rPr>
                      <m:t>          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𝑁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d>
                          <m:dPr>
                            <m:ctrlP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𝑎</m:t>
                            </m:r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𝑏</m:t>
                            </m:r>
                          </m:e>
                        </m:d>
                        <m:r>
                          <a:rPr lang="zh-TW" altLang="en-US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𝛾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𝑁</m:t>
                        </m:r>
                        <m:d>
                          <m:dPr>
                            <m:ctrlP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𝑎</m:t>
                            </m:r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𝑏</m:t>
                            </m:r>
                          </m:e>
                        </m:d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𝑎</m:t>
                            </m:r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𝑏</m:t>
                            </m:r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TW" sz="2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zh-TW" altLang="en-US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𝛾</m:t>
                        </m:r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𝑛</m:t>
                        </m:r>
                      </m:e>
                    </m:d>
                    <m:sSup>
                      <m:sSupPr>
                        <m:ctrlP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𝑛</m:t>
                        </m:r>
                      </m:e>
                      <m:sup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zh-TW" altLang="en-US" sz="2200" i="1">
                        <a:solidFill>
                          <a:schemeClr val="tx1"/>
                        </a:solidFill>
                        <a:latin typeface="Cambria Math"/>
                      </a:rPr>
                      <m:t>𝛾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</a:rPr>
                      <m:t>𝑍</m:t>
                    </m:r>
                  </m:oMath>
                </a14:m>
                <a:r>
                  <a:rPr lang="en-US" altLang="zh-TW" sz="2200" i="1" dirty="0" smtClean="0">
                    <a:solidFill>
                      <a:schemeClr val="tx1"/>
                    </a:solidFill>
                    <a:latin typeface="Cambria Math"/>
                  </a:rPr>
                  <a:t> </a:t>
                </a:r>
                <a:endParaRPr lang="en-US" altLang="zh-TW" sz="2200" i="1" dirty="0">
                  <a:solidFill>
                    <a:schemeClr val="tx1"/>
                  </a:solidFill>
                  <a:latin typeface="Cambria Math"/>
                </a:endParaRPr>
              </a:p>
              <a:p>
                <a:pPr marL="0" lvl="0" indent="0">
                  <a:buNone/>
                </a:pPr>
                <a:r>
                  <a:rPr lang="en-US" altLang="zh-TW" sz="2200" i="1" dirty="0">
                    <a:solidFill>
                      <a:schemeClr val="tx1"/>
                    </a:solidFill>
                    <a:latin typeface="Cambria Math"/>
                  </a:rPr>
                  <a:t> </a:t>
                </a:r>
                <a:r>
                  <a:rPr lang="en-US" altLang="zh-TW" sz="2200" i="1" dirty="0">
                    <a:solidFill>
                      <a:schemeClr val="tx1"/>
                    </a:solidFill>
                    <a:latin typeface="Cambria Math"/>
                  </a:rPr>
                  <a:t>           </a:t>
                </a:r>
                <a:r>
                  <a:rPr lang="en-US" altLang="zh-TW" sz="2200" i="1" dirty="0" smtClean="0">
                    <a:solidFill>
                      <a:schemeClr val="tx1"/>
                    </a:solidFill>
                    <a:latin typeface="Cambria Math"/>
                  </a:rPr>
                  <a:t>    </a:t>
                </a:r>
                <a14:m>
                  <m:oMath xmlns:m="http://schemas.openxmlformats.org/officeDocument/2006/math">
                    <m:r>
                      <a:rPr lang="zh-TW" altLang="en-US" sz="2200" i="1">
                        <a:solidFill>
                          <a:schemeClr val="tx1"/>
                        </a:solidFill>
                        <a:latin typeface="Cambria Math"/>
                      </a:rPr>
                      <m:t>−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</a:rPr>
                      <m:t>𝑛</m:t>
                    </m:r>
                    <m:r>
                      <a:rPr lang="zh-TW" altLang="en-US" sz="2200" i="1">
                        <a:solidFill>
                          <a:schemeClr val="tx1"/>
                        </a:solidFill>
                        <a:latin typeface="Cambria Math"/>
                      </a:rPr>
                      <m:t>𝛾</m:t>
                    </m:r>
                    <m:sSub>
                      <m:sSubPr>
                        <m:ctrlP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𝐴</m:t>
                        </m:r>
                      </m:sub>
                    </m:sSub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𝑛</m:t>
                        </m:r>
                      </m:e>
                      <m:sup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zh-TW" altLang="en-US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𝛾</m:t>
                        </m:r>
                      </m:e>
                      <m:sup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sSub>
                      <m:sSubPr>
                        <m:ctrlP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𝐴</m:t>
                        </m:r>
                      </m:sub>
                    </m:sSub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</a:rPr>
                      <m:t>𝑎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</a:rPr>
                      <m:t>𝑏</m:t>
                    </m:r>
                    <m:r>
                      <a:rPr lang="en-US" altLang="zh-TW" sz="2200" i="1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altLang="zh-TW" sz="2200" dirty="0">
                    <a:solidFill>
                      <a:schemeClr val="tx1"/>
                    </a:solidFill>
                  </a:rPr>
                  <a:t>]</a:t>
                </a:r>
                <a:endParaRPr lang="zh-TW" altLang="en-US" sz="2200" dirty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i="1" smtClean="0">
                            <a:latin typeface="Cambria Math"/>
                          </a:rPr>
                          <m:t>𝛽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</a:rPr>
                          <m:t>𝑁𝑒𝑤</m:t>
                        </m:r>
                      </m:sub>
                    </m:sSub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TW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zh-TW" altLang="en-US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𝛽</m:t>
                            </m:r>
                          </m:sub>
                        </m:sSub>
                        <m:r>
                          <a:rPr lang="en-US" altLang="zh-TW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′</m:t>
                        </m:r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altLang="zh-TW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altLang="zh-TW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altLang="zh-TW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  <m:t>𝑄</m:t>
                                    </m:r>
                                  </m:e>
                                  <m:sub>
                                    <m:r>
                                      <a:rPr lang="zh-TW" altLang="en-US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  <m:t>𝛽</m:t>
                                    </m:r>
                                  </m:sub>
                                </m:sSub>
                                <m:r>
                                  <a:rPr lang="en-US" altLang="zh-TW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′</m:t>
                                </m:r>
                                <m:r>
                                  <a:rPr lang="en-US" altLang="zh-TW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altLang="zh-TW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−4</m:t>
                            </m:r>
                            <m:sSub>
                              <m:sSubPr>
                                <m:ctrlPr>
                                  <a:rPr lang="en-US" altLang="zh-TW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zh-TW" altLang="en-US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𝛽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TW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′</m:t>
                                </m:r>
                                <m:r>
                                  <a:rPr lang="en-US" altLang="zh-TW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𝑄</m:t>
                                </m:r>
                              </m:e>
                              <m:sub>
                                <m:r>
                                  <a:rPr lang="zh-TW" altLang="en-US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𝛽</m:t>
                                </m:r>
                              </m:sub>
                            </m:sSub>
                            <m:r>
                              <a:rPr lang="en-US" altLang="zh-TW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′</m:t>
                            </m:r>
                          </m:e>
                        </m:rad>
                      </m:num>
                      <m:den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  <m:sSub>
                          <m:sSubPr>
                            <m:ctrlP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zh-TW" altLang="en-US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𝛽</m:t>
                            </m:r>
                          </m:sub>
                        </m:sSub>
                        <m:r>
                          <a:rPr lang="en-US" altLang="zh-TW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′</m:t>
                        </m:r>
                      </m:den>
                    </m:f>
                  </m:oMath>
                </a14:m>
                <a:endParaRPr lang="en-US" altLang="zh-TW" dirty="0" smtClean="0"/>
              </a:p>
              <a:p>
                <a:endParaRPr lang="zh-TW" altLang="en-US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9552" y="1628800"/>
                <a:ext cx="8172400" cy="4525963"/>
              </a:xfrm>
              <a:blipFill rotWithShape="1">
                <a:blip r:embed="rId2"/>
                <a:stretch>
                  <a:fillRect l="-597" t="-94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8548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驗證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768" y="1196752"/>
            <a:ext cx="6781844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672250" y="5589240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當資產價格為</a:t>
            </a:r>
            <a:r>
              <a:rPr lang="en-US" altLang="zh-TW" dirty="0" smtClean="0"/>
              <a:t>17475</a:t>
            </a:r>
            <a:r>
              <a:rPr lang="zh-TW" altLang="en-US" dirty="0" smtClean="0"/>
              <a:t>、</a:t>
            </a:r>
            <a:r>
              <a:rPr lang="en-US" altLang="zh-TW" dirty="0" smtClean="0"/>
              <a:t>a=b=0</a:t>
            </a:r>
            <a:r>
              <a:rPr lang="zh-TW" altLang="en-US" dirty="0" smtClean="0"/>
              <a:t>時，用上一頁的方法求得 </a:t>
            </a:r>
            <a:r>
              <a:rPr lang="el-GR" altLang="zh-TW" dirty="0" smtClean="0"/>
              <a:t>β</a:t>
            </a:r>
            <a:r>
              <a:rPr lang="en-US" altLang="zh-TW" dirty="0" smtClean="0"/>
              <a:t>=0.230291152</a:t>
            </a:r>
          </a:p>
          <a:p>
            <a:r>
              <a:rPr lang="zh-TW" altLang="en-US" dirty="0" smtClean="0"/>
              <a:t>帶回給定</a:t>
            </a:r>
            <a:r>
              <a:rPr lang="el-GR" altLang="zh-TW" dirty="0" smtClean="0"/>
              <a:t>β</a:t>
            </a:r>
            <a:r>
              <a:rPr lang="zh-TW" altLang="en-US" dirty="0" smtClean="0"/>
              <a:t>下，</a:t>
            </a:r>
            <a:r>
              <a:rPr lang="el-GR" altLang="zh-TW" dirty="0" smtClean="0"/>
              <a:t>α</a:t>
            </a:r>
            <a:r>
              <a:rPr lang="zh-TW" altLang="en-US" dirty="0" smtClean="0"/>
              <a:t>的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best </a:t>
            </a:r>
            <a:r>
              <a:rPr lang="en-US" altLang="zh-TW" dirty="0" err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repsonse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function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求得 </a:t>
            </a:r>
            <a:r>
              <a:rPr lang="el-GR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α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也是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0.230291152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，為上圖三條線的交點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317348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664</Words>
  <Application>Microsoft Office PowerPoint</Application>
  <PresentationFormat>如螢幕大小 (4:3)</PresentationFormat>
  <Paragraphs>33</Paragraphs>
  <Slides>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7" baseType="lpstr">
      <vt:lpstr>Office 佈景主題</vt:lpstr>
      <vt:lpstr>消除到期日 best repsonse function 的方法</vt:lpstr>
      <vt:lpstr>原本方法</vt:lpstr>
      <vt:lpstr>靈感!!!</vt:lpstr>
      <vt:lpstr>新方法</vt:lpstr>
      <vt:lpstr>新方法</vt:lpstr>
      <vt:lpstr>驗證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0153945</dc:creator>
  <cp:lastModifiedBy>0153945</cp:lastModifiedBy>
  <cp:revision>7</cp:revision>
  <dcterms:created xsi:type="dcterms:W3CDTF">2013-05-24T13:30:19Z</dcterms:created>
  <dcterms:modified xsi:type="dcterms:W3CDTF">2013-05-24T15:02:23Z</dcterms:modified>
</cp:coreProperties>
</file>